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30" r:id="rId4"/>
  </p:sldMasterIdLst>
  <p:notesMasterIdLst>
    <p:notesMasterId r:id="rId18"/>
  </p:notesMasterIdLst>
  <p:handoutMasterIdLst>
    <p:handoutMasterId r:id="rId19"/>
  </p:handout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67" r:id="rId12"/>
    <p:sldId id="264" r:id="rId13"/>
    <p:sldId id="265" r:id="rId14"/>
    <p:sldId id="266" r:id="rId15"/>
    <p:sldId id="257" r:id="rId16"/>
    <p:sldId id="268" r:id="rId17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Автор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4726"/>
    <a:srgbClr val="404040"/>
    <a:srgbClr val="FF9B45"/>
    <a:srgbClr val="DD462F"/>
    <a:srgbClr val="F8CFB6"/>
    <a:srgbClr val="F8CAB6"/>
    <a:srgbClr val="923922"/>
    <a:srgbClr val="F5F5F5"/>
    <a:srgbClr val="F2F2F2"/>
    <a:srgbClr val="D2B4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241" autoAdjust="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26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98014AD-F481-4E14-9BD9-D47CBAE72461}" type="datetime1">
              <a:rPr lang="ru-RU" smtClean="0"/>
              <a:pPr rtl="0"/>
              <a:t>19.10.2020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679768-A2FC-4D08-91F6-8DCE6C566B36}" type="slidenum">
              <a:rPr lang="ru-RU" smtClean="0"/>
              <a:pPr rt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2551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455C72D-B947-43B7-ACB2-A2F85E78585E}" type="datetime1">
              <a:rPr lang="ru-RU" noProof="0" smtClean="0"/>
              <a:pPr rtl="0"/>
              <a:t>19.10.2020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F61EA0F-A667-4B49-8422-0062BC55E249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19.10.2020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900740190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19.10.2020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2666586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19.10.2020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19757118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19.10.2020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7164243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19.10.2020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73414977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19.10.2020</a:t>
            </a:fld>
            <a:endParaRPr lang="ru-RU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46735634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19.10.2020</a:t>
            </a:fld>
            <a:endParaRPr lang="ru-RU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92464850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19.10.2020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044547978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19.10.2020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pPr rtl="0"/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765409696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 rtl="0"/>
            <a:endParaRPr lang="ru-RU" sz="1800" noProof="0"/>
          </a:p>
        </p:txBody>
      </p:sp>
      <p:cxnSp>
        <p:nvCxnSpPr>
          <p:cNvPr id="12" name="Прямая соединительная линия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 rtlCol="0" anchor="b" anchorCtr="0">
            <a:normAutofit/>
          </a:bodyPr>
          <a:lstStyle>
            <a:lvl1pPr>
              <a:defRPr sz="2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quarter" idx="10" hasCustomPrompt="1"/>
          </p:nvPr>
        </p:nvSpPr>
        <p:spPr>
          <a:xfrm>
            <a:off x="539496" y="1435608"/>
            <a:ext cx="44165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/>
              <a:t>Щелкните, чтобы изменить стили текста образца слайда</a:t>
            </a:r>
          </a:p>
          <a:p>
            <a:pPr marL="0" lvl="1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/>
              <a:t>Второй уровень</a:t>
            </a:r>
          </a:p>
          <a:p>
            <a:pPr marL="0" lvl="2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/>
              <a:t>Третий уровень</a:t>
            </a:r>
          </a:p>
          <a:p>
            <a:pPr marL="0" lvl="3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/>
              <a:t>Четвертый уровень</a:t>
            </a:r>
          </a:p>
          <a:p>
            <a:pPr marL="0" lvl="4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/>
              <a:t>Пятый уровень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9BEA9688-C9C9-4214-807D-21324925409C}" type="datetime1">
              <a:rPr lang="ru-RU" noProof="0" smtClean="0"/>
              <a:pPr rtl="0"/>
              <a:t>19.10.2020</a:t>
            </a:fld>
            <a:endParaRPr lang="ru-RU" noProof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8" name="Номер слайда 5"/>
          <p:cNvSpPr>
            <a:spLocks noGrp="1"/>
          </p:cNvSpPr>
          <p:nvPr>
            <p:ph type="sldNum" sz="quarter" idx="4"/>
          </p:nvPr>
        </p:nvSpPr>
        <p:spPr>
          <a:xfrm>
            <a:off x="837192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254951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/>
          </a:p>
        </p:txBody>
      </p:sp>
      <p:sp>
        <p:nvSpPr>
          <p:cNvPr id="10" name="Прямоугольник 9"/>
          <p:cNvSpPr/>
          <p:nvPr userDrawn="1"/>
        </p:nvSpPr>
        <p:spPr bwMode="blackWhite">
          <a:xfrm>
            <a:off x="254950" y="262784"/>
            <a:ext cx="11682101" cy="207264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/>
          </a:p>
        </p:txBody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521208" y="1536192"/>
            <a:ext cx="6876288" cy="640080"/>
          </a:xfrm>
        </p:spPr>
        <p:txBody>
          <a:bodyPr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7" name="Объект 6"/>
          <p:cNvSpPr>
            <a:spLocks noGrp="1"/>
          </p:cNvSpPr>
          <p:nvPr>
            <p:ph sz="quarter" idx="13" hasCustomPrompt="1"/>
          </p:nvPr>
        </p:nvSpPr>
        <p:spPr>
          <a:xfrm>
            <a:off x="539496" y="2560320"/>
            <a:ext cx="94457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/>
              <a:t>Щелкните, чтобы изменить стили текста образца слайда</a:t>
            </a:r>
          </a:p>
          <a:p>
            <a:pPr marL="0" lvl="1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/>
              <a:t>Второй уровень</a:t>
            </a:r>
          </a:p>
          <a:p>
            <a:pPr marL="0" lvl="2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/>
              <a:t>Третий уровень</a:t>
            </a:r>
          </a:p>
          <a:p>
            <a:pPr marL="0" lvl="3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/>
              <a:t>Четвертый уровень</a:t>
            </a:r>
          </a:p>
          <a:p>
            <a:pPr marL="0" lvl="4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BEA9688-C9C9-4214-807D-21324925409C}" type="datetime1">
              <a:rPr lang="ru-RU" noProof="0" smtClean="0"/>
              <a:pPr rtl="0"/>
              <a:t>19.10.2020</a:t>
            </a:fld>
            <a:endParaRPr lang="ru-RU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 rtl="0"/>
            <a:endParaRPr lang="ru-RU" sz="1800" noProof="0"/>
          </a:p>
        </p:txBody>
      </p:sp>
      <p:cxnSp>
        <p:nvCxnSpPr>
          <p:cNvPr id="12" name="Прямая соединительная линия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582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254951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/>
          </a:p>
        </p:txBody>
      </p:sp>
      <p:sp>
        <p:nvSpPr>
          <p:cNvPr id="12" name="Прямоугольник 11"/>
          <p:cNvSpPr/>
          <p:nvPr userDrawn="1"/>
        </p:nvSpPr>
        <p:spPr bwMode="blackWhite">
          <a:xfrm>
            <a:off x="254950" y="262784"/>
            <a:ext cx="11682101" cy="207264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/>
          </a:p>
        </p:txBody>
      </p:sp>
    </p:spTree>
    <p:extLst>
      <p:ext uri="{BB962C8B-B14F-4D97-AF65-F5344CB8AC3E}">
        <p14:creationId xmlns:p14="http://schemas.microsoft.com/office/powerpoint/2010/main" val="1244787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19.10.2020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960561183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19.10.2020</a:t>
            </a:fld>
            <a:endParaRPr lang="ru-RU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094666323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19.10.2020</a:t>
            </a:fld>
            <a:endParaRPr lang="ru-RU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62305375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19.10.2020</a:t>
            </a:fld>
            <a:endParaRPr lang="ru-RU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736034078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19.10.2020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445172610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19.10.2020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627466549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21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72EB7719-815B-4B5E-83ED-26C3E4DC4C4F}" type="datetime1">
              <a:rPr lang="ru-RU" noProof="0" smtClean="0"/>
              <a:pPr rtl="0"/>
              <a:t>19.10.2020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 rtl="0"/>
            <a:endParaRPr lang="ru-RU" sz="1800" noProof="0"/>
          </a:p>
        </p:txBody>
      </p:sp>
      <p:cxnSp>
        <p:nvCxnSpPr>
          <p:cNvPr id="9" name="Прямая соединительная линия 7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0934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  <p:sldLayoutId id="2147483747" r:id="rId17"/>
    <p:sldLayoutId id="2147483662" r:id="rId18"/>
    <p:sldLayoutId id="2147483663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Рекомендации для родителей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7216" y="4716769"/>
            <a:ext cx="11072407" cy="1117687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сохранить хорошие отношения с детьми </a:t>
            </a:r>
          </a:p>
          <a:p>
            <a:pPr algn="ctr"/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период изоляции?</a:t>
            </a:r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60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0" y="334128"/>
            <a:ext cx="10924492" cy="903001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Личное пространство и время. Что делать?</a:t>
            </a:r>
            <a:endParaRPr lang="ru-RU" sz="4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624" y="1415066"/>
            <a:ext cx="11618257" cy="5239734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старайтесь контролировать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 действия ребенка (особенно подростков)!    Он может воспринять это как недоверие и вторжение в его жизнь (для него это одна из важных ценностей). 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Спросите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когда ребенку необходимо личное время, так  вы получите больше доверия к вам,  как к родителю. 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Совместно с ребенком в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ключите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его личное время в план дня.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Если возникнет ситуация «я все время хочу быть один» - в положительной форме скажите, что вам было бы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приятно провести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некоторое время вместе с ребенком. И дайте  возможность выбирать.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75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0" y="257928"/>
            <a:ext cx="10279033" cy="93886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Творческий подход </a:t>
            </a:r>
            <a:endParaRPr lang="ru-RU" sz="4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1536700"/>
            <a:ext cx="11045514" cy="4810312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Находите способы выражения своих чувств с помощью творчества.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Пример: рисунок, совместное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сказки, пластин. 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Старайтесь не оценивать «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правильность игры» -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здесь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свобода самовыражения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Ребенок чувствует себя комфортно, он может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выразить свои чувства в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безопасной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благоприятной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среде вместе с вами.</a:t>
            </a:r>
          </a:p>
          <a:p>
            <a:pPr marL="0" indent="0">
              <a:lnSpc>
                <a:spcPct val="150000"/>
              </a:lnSpc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Совместно приготовление ужина – также станет творческим и увлекательным процессом! Можно организовать семейное соревнование или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батл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скорость/ необычность приготовления или украшение и др. Главное – найти такие свойства блюд, за оценку которых каждый ребенок легко обыграет своих родителей (яркость, оригинальность и т.д.)</a:t>
            </a:r>
          </a:p>
          <a:p>
            <a:pPr marL="0" indent="0">
              <a:lnSpc>
                <a:spcPct val="150000"/>
              </a:lnSpc>
              <a:buNone/>
            </a:pP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13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521" y="384928"/>
            <a:ext cx="10456832" cy="744625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 помните: ВЫ </a:t>
            </a:r>
            <a:r>
              <a:rPr lang="ru-RU" sz="40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ЦЕЛОЕ - ВЫ </a:t>
            </a:r>
            <a:r>
              <a:rPr lang="ru-RU" sz="4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ВМЕСТЕ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2017059"/>
            <a:ext cx="10642103" cy="3919130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Занимайтесь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совместными развлечениями</a:t>
            </a:r>
          </a:p>
          <a:p>
            <a:pPr lvl="0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проводите семейные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вечера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дискотеку</a:t>
            </a:r>
          </a:p>
          <a:p>
            <a:pPr lvl="0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караоке</a:t>
            </a:r>
          </a:p>
          <a:p>
            <a:pPr lvl="0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играйте в настольные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рисуйте</a:t>
            </a:r>
          </a:p>
          <a:p>
            <a:pPr lvl="0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смотрите семейные альбомы</a:t>
            </a:r>
          </a:p>
          <a:p>
            <a:pPr lvl="0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делайте утреннюю зарядку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много смейтесь!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59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521" y="384928"/>
            <a:ext cx="10456832" cy="744625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Время ограничительных мероприятий!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3768" y="1304365"/>
            <a:ext cx="10642103" cy="4389777"/>
          </a:xfrm>
        </p:spPr>
        <p:txBody>
          <a:bodyPr>
            <a:normAutofit/>
          </a:bodyPr>
          <a:lstStyle/>
          <a:p>
            <a:pPr lvl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УНИКАЛЬНЫЙ ШАНС ДЛЯ ВАШЕЙ СЕМЬИ:</a:t>
            </a:r>
          </a:p>
          <a:p>
            <a:pPr lvl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НАЛАДИТЬ ОТНОШЕНИЯ И </a:t>
            </a:r>
          </a:p>
          <a:p>
            <a:pPr lvl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ПРОВЕСТИ ВРЕМЯ С САМЫМИ ДОРОГИМИ И БЛИЗКИМИ ЛЮДЬМИ</a:t>
            </a:r>
          </a:p>
          <a:p>
            <a:pPr lvl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Берегите себя и своих близких!!!</a:t>
            </a:r>
          </a:p>
          <a:p>
            <a:pPr lvl="0">
              <a:buNone/>
            </a:pP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moscmc.ru/uploads/posts/2018-04/1524610208_15246102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34691" y="3245331"/>
            <a:ext cx="7460640" cy="3370623"/>
          </a:xfrm>
          <a:prstGeom prst="rect">
            <a:avLst/>
          </a:prstGeom>
          <a:noFill/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69459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6412" y="315191"/>
            <a:ext cx="10897597" cy="4602689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ВНИМАНИЕ!!! ОЧЕНЬ ВАЖНО!!!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данный момент, в службы экстренной помощи и на телефоны горячих линий центров кризисной помощи участились случаи звонков, связанных с нервными срывами детей подросткового возраста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 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www.story-news.ru/wp-content/uploads/2017/12/9295C350-E811-4016-B069-C89FA483B97A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29131" y="3297524"/>
            <a:ext cx="4408687" cy="3245896"/>
          </a:xfrm>
          <a:prstGeom prst="rect">
            <a:avLst/>
          </a:prstGeom>
          <a:noFill/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426773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1187" y="384928"/>
            <a:ext cx="8848165" cy="108093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Информационная «бомба»</a:t>
            </a:r>
            <a:endParaRPr lang="ru-RU" sz="4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1680882"/>
            <a:ext cx="9613861" cy="4719918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Весь интернет пестрит различной информацией, порой далёкой от правды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обеспечения спокойного эмоционального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состояния членов вашей семьи (а особенно детей)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определите один-два ресурса (пример: Яндекс, Е1), где около 5 минут в день вы будете знакомиться с ситуацией на данный момент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i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Что делать?</a:t>
            </a:r>
            <a:endParaRPr lang="ru-RU" b="1" i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Старайтесь спокойно, на понятном для ребенка языке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объяснить факты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связанные с вирусом.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Беседуйте с ним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 необходимости соблюдения правил гигиены и сделайте все это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 напряжения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запугивания.</a:t>
            </a:r>
            <a:b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26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9568" y="257928"/>
            <a:ext cx="9613861" cy="108093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Психологическое состояние ребенка</a:t>
            </a:r>
            <a:endParaRPr lang="ru-RU" sz="4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2027" y="1513678"/>
            <a:ext cx="10588314" cy="4819887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Очень важно сейчас заботиться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своем эмоциональном состоянии.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Стараться снизить все негативные эмоции, ведь ребенок реагирует на происходящее события исходя из вашей реакции.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Важно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знать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как ребенок воспринимает происходящие события, что он думает,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его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тревожит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Дети могут быть в растерянности и неопределенности. </a:t>
            </a:r>
            <a:endParaRPr lang="ru-RU" b="1" i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i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Что делать?</a:t>
            </a:r>
            <a:endParaRPr lang="ru-RU" b="1" i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должны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объяснить ребенку,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в такое время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 не должен бояться и может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задавать вопросы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высказываться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На все его вопросы вы должны ответить, даже если возникнут затруднения. Нет ничего страшного в ответе: «Сейчас я не в курсе ответа на этот вопрос, но обязательно узнаю!»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15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5082" y="295834"/>
            <a:ext cx="7645110" cy="78510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Режим дня</a:t>
            </a:r>
            <a:endParaRPr lang="ru-RU" sz="4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1427766"/>
            <a:ext cx="10843808" cy="501113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установления дистанционного режима у каждого ребенка, как и у вас был определенный  и сформированный режим дня.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Подъем – школа- время еды – время на домашнее задание – кружки\секции – сон.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данный момент, очень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важно сохранить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привычный режим дня ребенка.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Зачем?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есоблюдение режима может привести к потери желания учиться, нарушению физической формы, появлению негативных психических реакций (апатия, депрессия) 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81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410328"/>
            <a:ext cx="9613861" cy="77301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Режим дня. Что делать?</a:t>
            </a:r>
            <a:endParaRPr lang="ru-RU" sz="4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6176" y="1174376"/>
            <a:ext cx="11537577" cy="52578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Планирование дня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Посмотрите вместе привычный день вашего ребенка.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Составьте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план. Определите, какие дела вы можете делать вместе. Также  можно определить сколько времени на дело или игру выделить.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Пример (возьмем чтение): почитать 20 минут, в первой половине дня.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Меняйте привычное.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 время планирования , не зацикливайтесь на «стандартном» подходе к делу – «Ты сейчас читаешь 20 минут!». Не ограничивайте, наоборот – найдите другой способ, чтобы интересно провести время вместе. 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Пример:  почитать по ролям, если ребенок совсем не хочет, предложите ему послушать, а читать   сегодня будете вы. Можно совместить чтение с повседневными обязанностями: мама готовит, а дочь – читает вслух… или наоборот.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86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1921" y="346828"/>
            <a:ext cx="10822891" cy="91719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Родитель - учитель. Родитель - наставник</a:t>
            </a:r>
            <a:endParaRPr lang="ru-RU" sz="4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9980" y="1279849"/>
            <a:ext cx="11045514" cy="5138134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Так как школа находится на дистанционном режиме обучения ,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контроль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за выполнением заданий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переходит на родителей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(если этот контроль необходим). Педагоги делают все возможное, что в их силах, а ваша задача стать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дополнительным наставником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учебе ребенка. 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b="1" i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Что делать?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выстраивайте систему «ты сейчас должен». Лучше вместе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договоритесь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сколько времени требуется на выполнение заданий, спросите, 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требуется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ли ему ваша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помощь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повышайте голос, ( сделайте вдох-выдох) и помните, если ребенок не понимает –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попробуйте объяснить иначе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Положительная атмосфера важное свойство для желания узнавать новое!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64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9980" y="1279849"/>
            <a:ext cx="11045514" cy="5138134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pPr marL="174625" indent="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Уроки выполнять необходимо! Вы, как родитель, будете это отслеживать! Хотя бы на первых порах. Это ваша обязанность, которую вы должны выполнять в рамках законодательства РФ.</a:t>
            </a:r>
          </a:p>
          <a:p>
            <a:pPr marL="174625" indent="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endParaRPr lang="ru-RU" sz="1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4625" indent="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Время, которое каждый член семьи будет заниматься своими личными делами (когда никто не имеет право его отвлекать!). Такое время должно быть выделено и для родителей. Ребенок, которые не умеет уважать права и личное пространство другого человека – не научиться уважать свое личное пространство и правильно выстраивать отношения с окружающими!!! </a:t>
            </a:r>
          </a:p>
          <a:p>
            <a:pPr marL="174625" indent="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endParaRPr lang="ru-RU" sz="1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4625" indent="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Домашние обязанности – их нужно распределить в соответствии с возрастными возможностями, с четким обозначением времени выполнения (напр.. влажная уборка – до 12.00 ежедневно). Заранее проговорите – какие штрафные санкции будут вводится, если «ответственный» не выполняет свои обязанности (возможно он будет в чем то ограничен, или его обязанности будет продлены</a:t>
            </a:r>
            <a:r>
              <a:rPr lang="ru-RU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/ дополнены). 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4625" indent="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4625" indent="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Совместное времяпрепровождение – какие дела объединят  всех членов семьи (приготовление пищи, совместные игры, творчество..) – на это также нужно выделить не менее 30 мин в день.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39588" y="188259"/>
            <a:ext cx="11658600" cy="102197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ОЧЕНЬ ВАЖНО!  Обсудите с детьми правила взаимодействия, 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которых придерживаться НЕОБХОДИМО и детям и родителям!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4064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372228"/>
            <a:ext cx="11153091" cy="77077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ЕЩЕ РАЗ!!! Личное пространство  и время</a:t>
            </a:r>
            <a:endParaRPr lang="ru-RU" sz="4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0" y="1130300"/>
            <a:ext cx="11005173" cy="532428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Личное пространство и  личное время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зоны, в которой человек может побыть наедине с собой. Это зоны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личных переживаний — то, куда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окружающие не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вправе проникнуть без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приглашения самого человека.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Зачем?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Личное пространство важный атрибут личности,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ответственности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самостоятельности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а также здоровой психики.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Отсутствие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личного времени и пространства, постоянный контроль может способствовать отсутствию самостоятельности в будущем, неспособность ребенка принимать решения. </a:t>
            </a:r>
          </a:p>
          <a:p>
            <a:pPr marL="0" indent="0">
              <a:lnSpc>
                <a:spcPct val="150000"/>
              </a:lnSpc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14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8a52e8c320b9a064ae3583ae3861c9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8020cb39231a0945110f9cd888b521a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D7FC771-7DFE-49DA-B577-71181BFBCB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50072C5-DDE0-4258-BA7A-4D4B80DFA632}">
  <ds:schemaRefs>
    <ds:schemaRef ds:uri="http://schemas.microsoft.com/office/2006/metadata/properties"/>
    <ds:schemaRef ds:uri="http://purl.org/dc/elements/1.1/"/>
    <ds:schemaRef ds:uri="http://purl.org/dc/terms/"/>
    <ds:schemaRef ds:uri="http://schemas.microsoft.com/office/2006/documentManagement/types"/>
    <ds:schemaRef ds:uri="71af3243-3dd4-4a8d-8c0d-dd76da1f02a5"/>
    <ds:schemaRef ds:uri="http://purl.org/dc/dcmitype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16c05727-aa75-4e4a-9b5f-8a80a1165891"/>
  </ds:schemaRefs>
</ds:datastoreItem>
</file>

<file path=customXml/itemProps3.xml><?xml version="1.0" encoding="utf-8"?>
<ds:datastoreItem xmlns:ds="http://schemas.openxmlformats.org/officeDocument/2006/customXml" ds:itemID="{7EE8C63A-4744-4DE4-BB49-0FF0B5375C6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Берлин</Template>
  <TotalTime>0</TotalTime>
  <Words>1096</Words>
  <Application>Microsoft Office PowerPoint</Application>
  <PresentationFormat>Широкоэкранный</PresentationFormat>
  <Paragraphs>73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Trebuchet MS</vt:lpstr>
      <vt:lpstr>Wingdings</vt:lpstr>
      <vt:lpstr>Берлин</vt:lpstr>
      <vt:lpstr>Рекомендации для родителей</vt:lpstr>
      <vt:lpstr>Презентация PowerPoint</vt:lpstr>
      <vt:lpstr>Информационная «бомба»</vt:lpstr>
      <vt:lpstr>Психологическое состояние ребенка</vt:lpstr>
      <vt:lpstr>Режим дня</vt:lpstr>
      <vt:lpstr>Режим дня. Что делать?</vt:lpstr>
      <vt:lpstr>Родитель - учитель. Родитель - наставник</vt:lpstr>
      <vt:lpstr>ОЧЕНЬ ВАЖНО!  Обсудите с детьми правила взаимодействия,  которых придерживаться НЕОБХОДИМО и детям и родителям!</vt:lpstr>
      <vt:lpstr>ЕЩЕ РАЗ!!! Личное пространство  и время</vt:lpstr>
      <vt:lpstr>Личное пространство и время. Что делать?</vt:lpstr>
      <vt:lpstr>Творческий подход </vt:lpstr>
      <vt:lpstr>И помните: ВЫ ЦЕЛОЕ - ВЫ ВМЕСТЕ</vt:lpstr>
      <vt:lpstr>Время ограничительных мероприятий!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2020-03-31T16:37:58Z</dcterms:created>
  <dcterms:modified xsi:type="dcterms:W3CDTF">2020-10-19T05:55:27Z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